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40" r:id="rId9"/>
    <p:sldId id="739" r:id="rId10"/>
    <p:sldId id="2685" r:id="rId11"/>
    <p:sldId id="2663" r:id="rId12"/>
    <p:sldId id="2664" r:id="rId13"/>
    <p:sldId id="2665" r:id="rId14"/>
    <p:sldId id="1797" r:id="rId15"/>
    <p:sldId id="1813" r:id="rId16"/>
    <p:sldId id="1799" r:id="rId17"/>
    <p:sldId id="1822" r:id="rId18"/>
    <p:sldId id="1824" r:id="rId19"/>
    <p:sldId id="1825" r:id="rId20"/>
    <p:sldId id="1826" r:id="rId21"/>
    <p:sldId id="1818" r:id="rId22"/>
    <p:sldId id="2679" r:id="rId23"/>
    <p:sldId id="2669" r:id="rId24"/>
    <p:sldId id="2670" r:id="rId25"/>
    <p:sldId id="2671" r:id="rId26"/>
    <p:sldId id="2672" r:id="rId27"/>
    <p:sldId id="2673" r:id="rId28"/>
    <p:sldId id="2674" r:id="rId29"/>
    <p:sldId id="2680" r:id="rId30"/>
    <p:sldId id="2675" r:id="rId31"/>
    <p:sldId id="2676" r:id="rId32"/>
    <p:sldId id="2681" r:id="rId33"/>
    <p:sldId id="2682" r:id="rId34"/>
    <p:sldId id="2683" r:id="rId35"/>
    <p:sldId id="2684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674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0314" y="2107219"/>
            <a:ext cx="10403883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张量并行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Tensor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MatMul</a:t>
            </a:r>
            <a:r>
              <a:rPr lang="zh-CN" altLang="en-US" sz="3200" b="0" dirty="0"/>
              <a:t> 矩阵乘算子并行</a:t>
            </a:r>
            <a:endParaRPr kumimoji="1" lang="zh-CN" altLang="en-US" sz="3200" b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7F0E20B-CAD7-0446-A325-008AC0536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30887"/>
          </a:xfrm>
        </p:spPr>
        <p:txBody>
          <a:bodyPr/>
          <a:lstStyle/>
          <a:p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X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作为激活输入，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作为算子权重，将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分按列切分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320A2D-33A4-6A4B-9307-E539EE4B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1" y="4149080"/>
            <a:ext cx="11404600" cy="195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/>
              <p:nvPr/>
            </p:nvSpPr>
            <p:spPr>
              <a:xfrm>
                <a:off x="5483277" y="2118569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277" y="2118569"/>
                <a:ext cx="1244187" cy="430887"/>
              </a:xfrm>
              <a:prstGeom prst="rect">
                <a:avLst/>
              </a:prstGeom>
              <a:blipFill>
                <a:blip r:embed="rId3"/>
                <a:stretch>
                  <a:fillRect l="-7143" r="-4082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993BC4-9DF6-8848-9D2A-2B9F3D4AC162}"/>
                  </a:ext>
                </a:extLst>
              </p:cNvPr>
              <p:cNvSpPr txBox="1"/>
              <p:nvPr/>
            </p:nvSpPr>
            <p:spPr>
              <a:xfrm>
                <a:off x="3722117" y="3140968"/>
                <a:ext cx="4999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993BC4-9DF6-8848-9D2A-2B9F3D4AC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7" y="3140968"/>
                <a:ext cx="4999702" cy="430887"/>
              </a:xfrm>
              <a:prstGeom prst="rect">
                <a:avLst/>
              </a:prstGeom>
              <a:blipFill>
                <a:blip r:embed="rId4"/>
                <a:stretch>
                  <a:fillRect l="-1013" r="-75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32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MatMul</a:t>
            </a:r>
            <a:r>
              <a:rPr lang="zh-CN" altLang="en-US" sz="3200" b="0" dirty="0"/>
              <a:t> 矩阵乘算子并行</a:t>
            </a:r>
            <a:endParaRPr kumimoji="1" lang="zh-CN" altLang="en-US" sz="3200" b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7F0E20B-CAD7-0446-A325-008AC0536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30887"/>
          </a:xfrm>
        </p:spPr>
        <p:txBody>
          <a:bodyPr/>
          <a:lstStyle/>
          <a:p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X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作为激活输入，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作为算子权重，将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分按行切分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/>
              <p:nvPr/>
            </p:nvSpPr>
            <p:spPr>
              <a:xfrm>
                <a:off x="5476287" y="2060848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FB0B42D-3F53-124C-82FD-D86730091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287" y="2060848"/>
                <a:ext cx="1244187" cy="430887"/>
              </a:xfrm>
              <a:prstGeom prst="rect">
                <a:avLst/>
              </a:prstGeom>
              <a:blipFill>
                <a:blip r:embed="rId2"/>
                <a:stretch>
                  <a:fillRect l="-5051" r="-5051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77A1B6-D3B1-9644-8A76-DAE125DC8B05}"/>
                  </a:ext>
                </a:extLst>
              </p:cNvPr>
              <p:cNvSpPr txBox="1"/>
              <p:nvPr/>
            </p:nvSpPr>
            <p:spPr>
              <a:xfrm>
                <a:off x="3197587" y="2847177"/>
                <a:ext cx="5815566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377A1B6-D3B1-9644-8A76-DAE125DC8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87" y="2847177"/>
                <a:ext cx="5815566" cy="797847"/>
              </a:xfrm>
              <a:prstGeom prst="rect">
                <a:avLst/>
              </a:prstGeom>
              <a:blipFill>
                <a:blip r:embed="rId3"/>
                <a:stretch>
                  <a:fillRect r="-437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C0AFBBB-B715-4F4B-9F49-B733D159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0" y="4116288"/>
            <a:ext cx="11633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6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Transformer: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MLP</a:t>
            </a:r>
            <a:endParaRPr kumimoji="1"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5686-0716-CD43-9CF6-55AC281E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594" y="1844824"/>
            <a:ext cx="3503267" cy="3159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blipFill>
                <a:blip r:embed="rId3"/>
                <a:stretch>
                  <a:fillRect l="-2809" t="-8824" r="-5056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E64482-E136-C248-A965-60E1F425A235}"/>
                  </a:ext>
                </a:extLst>
              </p:cNvPr>
              <p:cNvSpPr txBox="1"/>
              <p:nvPr/>
            </p:nvSpPr>
            <p:spPr>
              <a:xfrm>
                <a:off x="1700697" y="3211815"/>
                <a:ext cx="3503267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EE64482-E136-C248-A965-60E1F425A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697" y="3211815"/>
                <a:ext cx="3503267" cy="797847"/>
              </a:xfrm>
              <a:prstGeom prst="rect">
                <a:avLst/>
              </a:prstGeom>
              <a:blipFill>
                <a:blip r:embed="rId4"/>
                <a:stretch>
                  <a:fillRect l="-361" t="-1563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86AE7E-BD84-D54E-B2A0-90391D57C843}"/>
                  </a:ext>
                </a:extLst>
              </p:cNvPr>
              <p:cNvSpPr txBox="1"/>
              <p:nvPr/>
            </p:nvSpPr>
            <p:spPr>
              <a:xfrm>
                <a:off x="1561877" y="4582289"/>
                <a:ext cx="37809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86AE7E-BD84-D54E-B2A0-90391D57C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877" y="4582289"/>
                <a:ext cx="3780907" cy="430887"/>
              </a:xfrm>
              <a:prstGeom prst="rect">
                <a:avLst/>
              </a:prstGeom>
              <a:blipFill>
                <a:blip r:embed="rId5"/>
                <a:stretch>
                  <a:fillRect l="-1672" t="-8571" r="-2676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DE45EAF2-68D1-0347-9222-3110E1C4F442}"/>
              </a:ext>
            </a:extLst>
          </p:cNvPr>
          <p:cNvSpPr/>
          <p:nvPr/>
        </p:nvSpPr>
        <p:spPr>
          <a:xfrm>
            <a:off x="857978" y="2487041"/>
            <a:ext cx="1101591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option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041475-D9CA-6C4E-AAAA-D56C42FC618D}"/>
              </a:ext>
            </a:extLst>
          </p:cNvPr>
          <p:cNvSpPr/>
          <p:nvPr/>
        </p:nvSpPr>
        <p:spPr bwMode="auto">
          <a:xfrm>
            <a:off x="7635674" y="2348880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FA18FF-8FDD-774D-B87D-64277765A7B3}"/>
              </a:ext>
            </a:extLst>
          </p:cNvPr>
          <p:cNvSpPr/>
          <p:nvPr/>
        </p:nvSpPr>
        <p:spPr bwMode="auto">
          <a:xfrm>
            <a:off x="9219850" y="2375237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F1B658-6C31-D044-8410-B325E4B7357B}"/>
              </a:ext>
            </a:extLst>
          </p:cNvPr>
          <p:cNvSpPr txBox="1"/>
          <p:nvPr/>
        </p:nvSpPr>
        <p:spPr>
          <a:xfrm>
            <a:off x="9165347" y="516143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2D839C-3C2A-9D4B-9BDD-1BC79581CBB0}"/>
              </a:ext>
            </a:extLst>
          </p:cNvPr>
          <p:cNvSpPr txBox="1"/>
          <p:nvPr/>
        </p:nvSpPr>
        <p:spPr>
          <a:xfrm>
            <a:off x="7203626" y="516143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Split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95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Transformer: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MLP</a:t>
            </a:r>
            <a:endParaRPr kumimoji="1"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15686-0716-CD43-9CF6-55AC281E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4485" y="1911001"/>
            <a:ext cx="3503267" cy="3159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65" y="1492504"/>
                <a:ext cx="2245807" cy="430887"/>
              </a:xfrm>
              <a:prstGeom prst="rect">
                <a:avLst/>
              </a:prstGeom>
              <a:blipFill>
                <a:blip r:embed="rId3"/>
                <a:stretch>
                  <a:fillRect l="-2809" t="-8824" r="-5056" b="-3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071092D8-0C6F-F74E-9C29-084DC25A7897}"/>
              </a:ext>
            </a:extLst>
          </p:cNvPr>
          <p:cNvSpPr/>
          <p:nvPr/>
        </p:nvSpPr>
        <p:spPr>
          <a:xfrm>
            <a:off x="841797" y="2483604"/>
            <a:ext cx="1101591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option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0EC146-FBF2-F741-A273-792744261251}"/>
                  </a:ext>
                </a:extLst>
              </p:cNvPr>
              <p:cNvSpPr/>
              <p:nvPr/>
            </p:nvSpPr>
            <p:spPr>
              <a:xfrm>
                <a:off x="2425973" y="3212976"/>
                <a:ext cx="23467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10EC146-FBF2-F741-A273-792744261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73" y="3212976"/>
                <a:ext cx="23467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7CC63F-1F67-E542-BE84-CCB6F73E4BCE}"/>
                  </a:ext>
                </a:extLst>
              </p:cNvPr>
              <p:cNvSpPr txBox="1"/>
              <p:nvPr/>
            </p:nvSpPr>
            <p:spPr>
              <a:xfrm>
                <a:off x="951947" y="4359273"/>
                <a:ext cx="52947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zh-CN" altLang="en-US" sz="28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kumimoji="1" lang="zh-CN" altLang="en-US" sz="2800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GeLU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en-US" altLang="zh-CN" sz="2800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GeLU</m:t>
                          </m:r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kumimoji="1" lang="zh-CN" altLang="en-US" sz="2800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F7CC63F-1F67-E542-BE84-CCB6F73E4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47" y="4359273"/>
                <a:ext cx="5294783" cy="430887"/>
              </a:xfrm>
              <a:prstGeom prst="rect">
                <a:avLst/>
              </a:prstGeom>
              <a:blipFill>
                <a:blip r:embed="rId5"/>
                <a:stretch>
                  <a:fillRect t="-5714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93C6367E-89DC-6742-97C4-F22E3390E94B}"/>
              </a:ext>
            </a:extLst>
          </p:cNvPr>
          <p:cNvSpPr/>
          <p:nvPr/>
        </p:nvSpPr>
        <p:spPr bwMode="auto">
          <a:xfrm>
            <a:off x="7754565" y="2407355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145C1B-2B48-E54C-BFB5-3AF84E198FC6}"/>
              </a:ext>
            </a:extLst>
          </p:cNvPr>
          <p:cNvSpPr txBox="1"/>
          <p:nvPr/>
        </p:nvSpPr>
        <p:spPr>
          <a:xfrm>
            <a:off x="7322517" y="52303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358348-0F25-954F-BF10-6A05E694DC41}"/>
              </a:ext>
            </a:extLst>
          </p:cNvPr>
          <p:cNvSpPr/>
          <p:nvPr/>
        </p:nvSpPr>
        <p:spPr bwMode="auto">
          <a:xfrm>
            <a:off x="10506106" y="2415057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AB1F98-939E-2C46-A4B5-1B5DB7F68557}"/>
              </a:ext>
            </a:extLst>
          </p:cNvPr>
          <p:cNvSpPr txBox="1"/>
          <p:nvPr/>
        </p:nvSpPr>
        <p:spPr>
          <a:xfrm>
            <a:off x="10110062" y="523034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Gather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3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Transformer: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MLP</a:t>
            </a:r>
            <a:endParaRPr kumimoji="1"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/>
              <p:nvPr/>
            </p:nvSpPr>
            <p:spPr>
              <a:xfrm>
                <a:off x="3578101" y="1308184"/>
                <a:ext cx="41982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GeLU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DBE6126-0297-824D-8958-B4605B0E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101" y="1308184"/>
                <a:ext cx="4198265" cy="430887"/>
              </a:xfrm>
              <a:prstGeom prst="rect">
                <a:avLst/>
              </a:prstGeom>
              <a:blipFill>
                <a:blip r:embed="rId2"/>
                <a:stretch>
                  <a:fillRect l="-302" t="-8571" r="-1511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E795796-92D7-7C4A-8B0C-64CDAC85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957" y="2132856"/>
            <a:ext cx="6896100" cy="36449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E29BE49-8351-4040-AAB8-4DC355A4AC2E}"/>
              </a:ext>
            </a:extLst>
          </p:cNvPr>
          <p:cNvSpPr/>
          <p:nvPr/>
        </p:nvSpPr>
        <p:spPr bwMode="auto">
          <a:xfrm>
            <a:off x="3018706" y="2636912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526081-0158-E844-9B38-267F0A4AD99C}"/>
              </a:ext>
            </a:extLst>
          </p:cNvPr>
          <p:cNvSpPr/>
          <p:nvPr/>
        </p:nvSpPr>
        <p:spPr bwMode="auto">
          <a:xfrm>
            <a:off x="7394525" y="2636912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7D39BDE-159C-C94B-8B6C-B6FA1A074629}"/>
              </a:ext>
            </a:extLst>
          </p:cNvPr>
          <p:cNvSpPr txBox="1"/>
          <p:nvPr/>
        </p:nvSpPr>
        <p:spPr>
          <a:xfrm>
            <a:off x="2714005" y="5365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5BC5D7-2B74-DD43-908D-01CD2505A999}"/>
              </a:ext>
            </a:extLst>
          </p:cNvPr>
          <p:cNvSpPr txBox="1"/>
          <p:nvPr/>
        </p:nvSpPr>
        <p:spPr>
          <a:xfrm>
            <a:off x="7322517" y="536515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56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Transformer:</a:t>
            </a:r>
            <a:r>
              <a:rPr lang="zh-CN" altLang="en-US" sz="3200" b="0" dirty="0"/>
              <a:t> </a:t>
            </a:r>
            <a:r>
              <a:rPr lang="en-US" altLang="zh-CN" sz="3200" b="0" dirty="0"/>
              <a:t>Self-Attention</a:t>
            </a:r>
            <a:endParaRPr kumimoji="1"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03DD27-0B3D-2242-88D6-02640745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09" y="2060848"/>
            <a:ext cx="7037144" cy="4197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4DF99-2609-2D46-A1CA-C31280440011}"/>
                  </a:ext>
                </a:extLst>
              </p:cNvPr>
              <p:cNvSpPr txBox="1"/>
              <p:nvPr/>
            </p:nvSpPr>
            <p:spPr>
              <a:xfrm>
                <a:off x="3390909" y="1268760"/>
                <a:ext cx="54149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Dropout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Self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Attention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kumimoji="1" lang="zh-CN" altLang="en-US" sz="2800" i="1" dirty="0">
                          <a:latin typeface="Cambria Math" panose="02040503050406030204" pitchFamily="18" charset="0"/>
                        </a:rPr>
                        <m:t>XA</m:t>
                      </m:r>
                      <m:r>
                        <m:rPr>
                          <m:nor/>
                        </m:rPr>
                        <a:rPr kumimoji="1" lang="zh-CN" altLang="en-US" sz="2800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2800" b="0" i="1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kumimoji="1" lang="en-US" altLang="zh-CN" sz="28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034DF99-2609-2D46-A1CA-C3128044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9" y="1268760"/>
                <a:ext cx="5414944" cy="430887"/>
              </a:xfrm>
              <a:prstGeom prst="rect">
                <a:avLst/>
              </a:prstGeom>
              <a:blipFill>
                <a:blip r:embed="rId3"/>
                <a:stretch>
                  <a:fillRect l="-937" t="-8571" r="-1874" b="-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1A2DB8E-9DCB-D144-85A9-B7E8642EF460}"/>
              </a:ext>
            </a:extLst>
          </p:cNvPr>
          <p:cNvSpPr/>
          <p:nvPr/>
        </p:nvSpPr>
        <p:spPr bwMode="auto">
          <a:xfrm>
            <a:off x="3218061" y="2460565"/>
            <a:ext cx="432048" cy="2584941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053367119">
                  <a:custGeom>
                    <a:avLst/>
                    <a:gdLst>
                      <a:gd name="connsiteX0" fmla="*/ 0 w 432048"/>
                      <a:gd name="connsiteY0" fmla="*/ 0 h 2584941"/>
                      <a:gd name="connsiteX1" fmla="*/ 432048 w 432048"/>
                      <a:gd name="connsiteY1" fmla="*/ 0 h 2584941"/>
                      <a:gd name="connsiteX2" fmla="*/ 432048 w 432048"/>
                      <a:gd name="connsiteY2" fmla="*/ 697934 h 2584941"/>
                      <a:gd name="connsiteX3" fmla="*/ 432048 w 432048"/>
                      <a:gd name="connsiteY3" fmla="*/ 1344169 h 2584941"/>
                      <a:gd name="connsiteX4" fmla="*/ 432048 w 432048"/>
                      <a:gd name="connsiteY4" fmla="*/ 2584941 h 2584941"/>
                      <a:gd name="connsiteX5" fmla="*/ 0 w 432048"/>
                      <a:gd name="connsiteY5" fmla="*/ 2584941 h 2584941"/>
                      <a:gd name="connsiteX6" fmla="*/ 0 w 432048"/>
                      <a:gd name="connsiteY6" fmla="*/ 1964555 h 2584941"/>
                      <a:gd name="connsiteX7" fmla="*/ 0 w 432048"/>
                      <a:gd name="connsiteY7" fmla="*/ 1395868 h 2584941"/>
                      <a:gd name="connsiteX8" fmla="*/ 0 w 432048"/>
                      <a:gd name="connsiteY8" fmla="*/ 827181 h 2584941"/>
                      <a:gd name="connsiteX9" fmla="*/ 0 w 432048"/>
                      <a:gd name="connsiteY9" fmla="*/ 0 h 2584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32048" h="2584941" fill="none" extrusionOk="0">
                        <a:moveTo>
                          <a:pt x="0" y="0"/>
                        </a:moveTo>
                        <a:cubicBezTo>
                          <a:pt x="154304" y="16902"/>
                          <a:pt x="223118" y="14472"/>
                          <a:pt x="432048" y="0"/>
                        </a:cubicBezTo>
                        <a:cubicBezTo>
                          <a:pt x="441765" y="262492"/>
                          <a:pt x="415093" y="379918"/>
                          <a:pt x="432048" y="697934"/>
                        </a:cubicBezTo>
                        <a:cubicBezTo>
                          <a:pt x="449003" y="1015950"/>
                          <a:pt x="443936" y="1078543"/>
                          <a:pt x="432048" y="1344169"/>
                        </a:cubicBezTo>
                        <a:cubicBezTo>
                          <a:pt x="420160" y="1609795"/>
                          <a:pt x="383878" y="2121923"/>
                          <a:pt x="432048" y="2584941"/>
                        </a:cubicBezTo>
                        <a:cubicBezTo>
                          <a:pt x="279097" y="2572124"/>
                          <a:pt x="197503" y="2587071"/>
                          <a:pt x="0" y="2584941"/>
                        </a:cubicBezTo>
                        <a:cubicBezTo>
                          <a:pt x="29198" y="2365621"/>
                          <a:pt x="-30123" y="2154869"/>
                          <a:pt x="0" y="1964555"/>
                        </a:cubicBezTo>
                        <a:cubicBezTo>
                          <a:pt x="30123" y="1774241"/>
                          <a:pt x="-22337" y="1597292"/>
                          <a:pt x="0" y="1395868"/>
                        </a:cubicBezTo>
                        <a:cubicBezTo>
                          <a:pt x="22337" y="1194444"/>
                          <a:pt x="19800" y="1089317"/>
                          <a:pt x="0" y="827181"/>
                        </a:cubicBezTo>
                        <a:cubicBezTo>
                          <a:pt x="-19800" y="565045"/>
                          <a:pt x="2507" y="376390"/>
                          <a:pt x="0" y="0"/>
                        </a:cubicBezTo>
                        <a:close/>
                      </a:path>
                      <a:path w="432048" h="2584941" stroke="0" extrusionOk="0">
                        <a:moveTo>
                          <a:pt x="0" y="0"/>
                        </a:moveTo>
                        <a:cubicBezTo>
                          <a:pt x="135076" y="754"/>
                          <a:pt x="309050" y="-2299"/>
                          <a:pt x="432048" y="0"/>
                        </a:cubicBezTo>
                        <a:cubicBezTo>
                          <a:pt x="415351" y="155958"/>
                          <a:pt x="415019" y="456391"/>
                          <a:pt x="432048" y="620386"/>
                        </a:cubicBezTo>
                        <a:cubicBezTo>
                          <a:pt x="449077" y="784381"/>
                          <a:pt x="422468" y="946700"/>
                          <a:pt x="432048" y="1266621"/>
                        </a:cubicBezTo>
                        <a:cubicBezTo>
                          <a:pt x="441628" y="1586543"/>
                          <a:pt x="407244" y="1607550"/>
                          <a:pt x="432048" y="1861158"/>
                        </a:cubicBezTo>
                        <a:cubicBezTo>
                          <a:pt x="456852" y="2114766"/>
                          <a:pt x="450224" y="2252305"/>
                          <a:pt x="432048" y="2584941"/>
                        </a:cubicBezTo>
                        <a:cubicBezTo>
                          <a:pt x="217008" y="2579969"/>
                          <a:pt x="214110" y="2592632"/>
                          <a:pt x="0" y="2584941"/>
                        </a:cubicBezTo>
                        <a:cubicBezTo>
                          <a:pt x="6703" y="2297103"/>
                          <a:pt x="-9291" y="2148719"/>
                          <a:pt x="0" y="1887007"/>
                        </a:cubicBezTo>
                        <a:cubicBezTo>
                          <a:pt x="9291" y="1625295"/>
                          <a:pt x="4885" y="1451135"/>
                          <a:pt x="0" y="1214922"/>
                        </a:cubicBezTo>
                        <a:cubicBezTo>
                          <a:pt x="-4885" y="978710"/>
                          <a:pt x="-17414" y="711195"/>
                          <a:pt x="0" y="568687"/>
                        </a:cubicBezTo>
                        <a:cubicBezTo>
                          <a:pt x="17414" y="426179"/>
                          <a:pt x="-754" y="17749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D8C54F-90BF-9742-9271-1FDC54DBDFBA}"/>
              </a:ext>
            </a:extLst>
          </p:cNvPr>
          <p:cNvSpPr/>
          <p:nvPr/>
        </p:nvSpPr>
        <p:spPr bwMode="auto">
          <a:xfrm>
            <a:off x="7970589" y="2780928"/>
            <a:ext cx="432048" cy="1944216"/>
          </a:xfrm>
          <a:prstGeom prst="rect">
            <a:avLst/>
          </a:prstGeom>
          <a:solidFill>
            <a:srgbClr val="FFFF00">
              <a:alpha val="50196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SimSun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907210-8C72-4448-AF63-517F6EC8AC2C}"/>
              </a:ext>
            </a:extLst>
          </p:cNvPr>
          <p:cNvSpPr txBox="1"/>
          <p:nvPr/>
        </p:nvSpPr>
        <p:spPr>
          <a:xfrm>
            <a:off x="3006411" y="58618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kumimoji="1"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Copy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6EB8D4-1B14-EC47-A057-2C032CB533BC}"/>
              </a:ext>
            </a:extLst>
          </p:cNvPr>
          <p:cNvSpPr txBox="1"/>
          <p:nvPr/>
        </p:nvSpPr>
        <p:spPr>
          <a:xfrm>
            <a:off x="7614923" y="58618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All</a:t>
            </a:r>
            <a:r>
              <a:rPr kumimoji="1" lang="zh-CN" altLang="en-US" b="0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kumimoji="1" lang="en-US" altLang="zh-CN" b="0" dirty="0">
                <a:highlight>
                  <a:srgbClr val="FFFF00"/>
                </a:highlight>
                <a:latin typeface="Gill Sans MT" panose="020B0502020104020203" pitchFamily="34" charset="0"/>
              </a:rPr>
              <a:t>Reduce</a:t>
            </a:r>
            <a:endParaRPr kumimoji="1" lang="zh-CN" altLang="en-US" b="0" dirty="0" err="1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4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en-US" altLang="zh-CN" dirty="0"/>
              <a:t>ColParallelLinear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129863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AF0B53-74B1-FB45-97A0-A19166E1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07B2B7-D405-2640-A15A-37529C105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ColumnParallelLinear</a:t>
            </a:r>
            <a:r>
              <a:rPr lang="en-US" altLang="zh-CN" dirty="0"/>
              <a:t> </a:t>
            </a:r>
            <a:r>
              <a:rPr lang="zh-CN" altLang="en-US" dirty="0"/>
              <a:t>就是按列进行切分，也就是纵刀流。注意，这里说的是对权重进行列切分。就是：</a:t>
            </a:r>
          </a:p>
          <a:p>
            <a:r>
              <a:rPr lang="en-US" altLang="zh-CN" i="1" dirty="0"/>
              <a:t>Y</a:t>
            </a:r>
            <a:r>
              <a:rPr lang="en-US" altLang="zh-CN" dirty="0"/>
              <a:t>=</a:t>
            </a:r>
            <a:r>
              <a:rPr lang="en-US" altLang="zh-CN" i="1" dirty="0"/>
              <a:t>XA</a:t>
            </a:r>
            <a:r>
              <a:rPr lang="en-US" altLang="zh-CN" dirty="0"/>
              <a:t>=</a:t>
            </a:r>
            <a:r>
              <a:rPr lang="en-US" altLang="zh-CN" i="1" dirty="0"/>
              <a:t>X</a:t>
            </a:r>
            <a:r>
              <a:rPr lang="en-US" altLang="zh-CN" dirty="0"/>
              <a:t>[</a:t>
            </a:r>
            <a:r>
              <a:rPr lang="en-US" altLang="zh-CN" i="1" dirty="0"/>
              <a:t>A</a:t>
            </a:r>
            <a:r>
              <a:rPr lang="en-US" altLang="zh-CN" dirty="0"/>
              <a:t>1​,</a:t>
            </a:r>
            <a:r>
              <a:rPr lang="en-US" altLang="zh-CN" i="1" dirty="0"/>
              <a:t>A</a:t>
            </a:r>
            <a:r>
              <a:rPr lang="en-US" altLang="zh-CN" dirty="0"/>
              <a:t>2​]=[</a:t>
            </a:r>
            <a:r>
              <a:rPr lang="en-US" altLang="zh-CN" i="1" dirty="0"/>
              <a:t>XA</a:t>
            </a:r>
            <a:r>
              <a:rPr lang="en-US" altLang="zh-CN" dirty="0"/>
              <a:t>1​,</a:t>
            </a:r>
            <a:r>
              <a:rPr lang="en-US" altLang="zh-CN" i="1" dirty="0"/>
              <a:t>XA</a:t>
            </a:r>
            <a:r>
              <a:rPr lang="en-US" altLang="zh-CN" dirty="0"/>
              <a:t>2​]</a:t>
            </a:r>
          </a:p>
          <a:p>
            <a:br>
              <a:rPr lang="en-US" altLang="zh-CN" dirty="0"/>
            </a:b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F43F15-F40A-454A-8E18-6085D1DF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31" y="2952750"/>
            <a:ext cx="2857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DDF76-F78D-D242-91B0-3DEA6C85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B49BF6-E0E4-0646-8464-7E73C8E147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F8835F-BF2D-664B-9317-CDD26E9D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976" y="1755008"/>
            <a:ext cx="589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8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B15E5-1CB2-7D42-A49F-475C61E2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前向传播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B2B8103-5C69-E146-8433-D76A8792B3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82F2C-737A-C643-9251-4E9AC25B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616075"/>
            <a:ext cx="5892800" cy="4483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BE7A8F-0FA9-0A48-B757-E3A26133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60" y="1711570"/>
            <a:ext cx="6256697" cy="42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2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11107-A1D4-AC41-9BBE-47E3BE28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反向传播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3E23E-B104-CD47-B9EC-4E46DD13B8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8EFDBE-6BF5-5C45-A979-F25011FE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71" y="1263650"/>
            <a:ext cx="9931400" cy="4330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BE90EB-067E-EB4C-A472-8C170731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308" y="1360170"/>
            <a:ext cx="5892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9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E59B0ED-5573-FA40-8805-92717A31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51CF39F-C597-634B-95F1-18E26EEDE0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DA7B0E-2417-AC42-90F4-60500DA4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31" y="1689100"/>
            <a:ext cx="6184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4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EAA93-BBE0-A745-B9DD-919F1FBD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36D1F-AE4C-9643-A327-D7691E8154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F1D8AB-A421-8348-AC8A-EF93BF2F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381" y="1092200"/>
            <a:ext cx="7112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3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03</a:t>
            </a:r>
            <a:endParaRPr lang="en-US" altLang="zh-CN" sz="7200" dirty="0"/>
          </a:p>
          <a:p>
            <a:r>
              <a:rPr lang="en-US" altLang="zh-CN" dirty="0"/>
              <a:t>RowParallelLinear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213219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00ABD0-0064-3D44-9113-33C77D1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4D721-D5CA-8148-A086-71AA4B0EE9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RowParallelLinear </a:t>
            </a:r>
            <a:r>
              <a:rPr lang="zh-CN" altLang="en-US" dirty="0"/>
              <a:t>这里是按照行进行切分，就是横刀流，注意这里是对权重</a:t>
            </a:r>
            <a:r>
              <a:rPr lang="en-US" altLang="zh-CN" dirty="0"/>
              <a:t>A</a:t>
            </a:r>
            <a:r>
              <a:rPr lang="zh-CN" altLang="en-US" dirty="0"/>
              <a:t>实施行切分。比如公式为 </a:t>
            </a:r>
            <a:r>
              <a:rPr lang="en-US" altLang="zh-CN" dirty="0"/>
              <a:t>Y = XA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是输入，</a:t>
            </a:r>
            <a:r>
              <a:rPr lang="en-US" altLang="zh-CN" dirty="0"/>
              <a:t>A</a:t>
            </a:r>
            <a:r>
              <a:rPr lang="zh-CN" altLang="en-US" dirty="0"/>
              <a:t>是权重，</a:t>
            </a:r>
            <a:r>
              <a:rPr lang="en-US" altLang="zh-CN" dirty="0"/>
              <a:t>Y</a:t>
            </a:r>
            <a:r>
              <a:rPr lang="zh-CN" altLang="en-US" dirty="0"/>
              <a:t>是输出，行切分就是针对</a:t>
            </a:r>
            <a:r>
              <a:rPr lang="en-US" altLang="zh-CN" dirty="0"/>
              <a:t>A</a:t>
            </a:r>
            <a:r>
              <a:rPr lang="zh-CN" altLang="en-US" dirty="0"/>
              <a:t>的第一个维度进行切分，这里 </a:t>
            </a:r>
            <a:r>
              <a:rPr lang="en-US" altLang="zh-CN" dirty="0"/>
              <a:t>X1X_1X1​ </a:t>
            </a:r>
            <a:r>
              <a:rPr lang="zh-CN" altLang="en-US" dirty="0"/>
              <a:t>最后一个维度等于 </a:t>
            </a:r>
            <a:r>
              <a:rPr lang="en-US" altLang="zh-CN" dirty="0"/>
              <a:t>A1A_1A1​ </a:t>
            </a:r>
            <a:r>
              <a:rPr lang="zh-CN" altLang="en-US" dirty="0"/>
              <a:t>第一个维度</a:t>
            </a:r>
          </a:p>
          <a:p>
            <a:r>
              <a:rPr lang="en-US" altLang="zh-CN" i="1" dirty="0"/>
              <a:t>XA</a:t>
            </a:r>
            <a:r>
              <a:rPr lang="en-US" altLang="zh-CN" dirty="0"/>
              <a:t>=[</a:t>
            </a:r>
            <a:r>
              <a:rPr lang="en-US" altLang="zh-CN" i="1" dirty="0"/>
              <a:t>X</a:t>
            </a:r>
            <a:r>
              <a:rPr lang="en-US" altLang="zh-CN" dirty="0"/>
              <a:t>1​,</a:t>
            </a:r>
            <a:r>
              <a:rPr lang="en-US" altLang="zh-CN" i="1" dirty="0"/>
              <a:t>X</a:t>
            </a:r>
            <a:r>
              <a:rPr lang="en-US" altLang="zh-CN" dirty="0"/>
              <a:t>2​​][</a:t>
            </a:r>
            <a:r>
              <a:rPr lang="en-US" altLang="zh-CN" i="1" dirty="0"/>
              <a:t>A</a:t>
            </a:r>
            <a:r>
              <a:rPr lang="en-US" altLang="zh-CN" dirty="0"/>
              <a:t>1​</a:t>
            </a:r>
            <a:r>
              <a:rPr lang="en-US" altLang="zh-CN" i="1" dirty="0"/>
              <a:t>A</a:t>
            </a:r>
            <a:r>
              <a:rPr lang="en-US" altLang="zh-CN" dirty="0"/>
              <a:t>2​​]=</a:t>
            </a:r>
            <a:r>
              <a:rPr lang="en-US" altLang="zh-CN" i="1" dirty="0"/>
              <a:t>X</a:t>
            </a:r>
            <a:r>
              <a:rPr lang="en-US" altLang="zh-CN" dirty="0"/>
              <a:t>1​</a:t>
            </a:r>
            <a:r>
              <a:rPr lang="en-US" altLang="zh-CN" i="1" dirty="0"/>
              <a:t>A</a:t>
            </a:r>
            <a:r>
              <a:rPr lang="en-US" altLang="zh-CN" dirty="0"/>
              <a:t>1​+</a:t>
            </a:r>
            <a:r>
              <a:rPr lang="en-US" altLang="zh-CN" i="1" dirty="0"/>
              <a:t>X</a:t>
            </a:r>
            <a:r>
              <a:rPr lang="en-US" altLang="zh-CN" dirty="0"/>
              <a:t>2​</a:t>
            </a:r>
            <a:r>
              <a:rPr lang="en-US" altLang="zh-CN" i="1" dirty="0"/>
              <a:t>A</a:t>
            </a:r>
            <a:r>
              <a:rPr lang="en-US" altLang="zh-CN" dirty="0"/>
              <a:t>2​=</a:t>
            </a:r>
            <a:r>
              <a:rPr lang="en-US" altLang="zh-CN" i="1" dirty="0"/>
              <a:t>Y</a:t>
            </a:r>
            <a:r>
              <a:rPr lang="en-US" altLang="zh-CN" dirty="0"/>
              <a:t>1​+</a:t>
            </a:r>
            <a:r>
              <a:rPr lang="en-US" altLang="zh-CN" i="1" dirty="0"/>
              <a:t>Y</a:t>
            </a:r>
            <a:r>
              <a:rPr lang="en-US" altLang="zh-CN" dirty="0"/>
              <a:t>2​=</a:t>
            </a:r>
            <a:r>
              <a:rPr lang="en-US" altLang="zh-CN" i="1" dirty="0"/>
              <a:t>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E37FFE-A35D-014F-84F4-9E533700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31" y="3857625"/>
            <a:ext cx="2857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76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43815-B8C5-8B4E-9013-AEAC9A6A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FE48A7-F43A-D548-8B90-C37D622E9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9748D-A6D5-0E48-B4B4-F5B582020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831" y="1212850"/>
            <a:ext cx="62611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EA3F5-6D9E-CD46-91F6-E3D95EFE8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13A45-5A27-8241-B4BE-9D9CAE051A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5C37D6-1D2E-D74A-AD76-A2792DD5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896" y="1748878"/>
            <a:ext cx="6261100" cy="4432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5519E2-4EDD-384B-B014-75F66C350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70361"/>
            <a:ext cx="6484883" cy="51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1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C78C7-5DD1-3049-A55B-E8A08297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46666-9700-1C4A-A678-155E423793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4729D7-EE52-5F43-B63B-DFA82637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1" y="1295400"/>
            <a:ext cx="10058400" cy="4533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499F8D-DE6B-EB49-89A1-3D845B3AA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96" y="1949028"/>
            <a:ext cx="62611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2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6894A-DDC8-9240-99AC-3FC41784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3A5CE-81B8-3F4B-9B34-B31E609B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213A9D-9E5A-8448-A568-019E2C66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331" y="1485900"/>
            <a:ext cx="6388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0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A82C6-BE97-6244-AB38-E64DC7F2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B1AAA8-058E-DC46-8212-18BE211B9D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C943B-4BD4-2F4B-9070-DE6E17AA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631" y="1041400"/>
            <a:ext cx="7937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10283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并行原理</a:t>
            </a:r>
          </a:p>
        </p:txBody>
      </p:sp>
    </p:spTree>
    <p:extLst>
      <p:ext uri="{BB962C8B-B14F-4D97-AF65-F5344CB8AC3E}">
        <p14:creationId xmlns:p14="http://schemas.microsoft.com/office/powerpoint/2010/main" val="109609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2A024-5360-DD49-8465-41B184E9C4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第一行是把参数 </a:t>
            </a:r>
            <a:r>
              <a:rPr lang="en-US" altLang="zh-CN" dirty="0"/>
              <a:t>A </a:t>
            </a:r>
            <a:r>
              <a:rPr lang="zh-CN" altLang="en-US" dirty="0"/>
              <a:t>按照列切分，然后把结果按照列拼接起来，得到的结果就是与不使用并行策略完全等价的结果。第二行是把激活 </a:t>
            </a:r>
            <a:r>
              <a:rPr lang="en-US" altLang="zh-CN" dirty="0"/>
              <a:t>Y </a:t>
            </a:r>
            <a:r>
              <a:rPr lang="zh-CN" altLang="en-US" dirty="0"/>
              <a:t>按照列切分，参数</a:t>
            </a:r>
            <a:r>
              <a:rPr lang="en-US" altLang="zh-CN" dirty="0"/>
              <a:t>B</a:t>
            </a:r>
            <a:r>
              <a:rPr lang="zh-CN" altLang="en-US" dirty="0"/>
              <a:t>按照行切分做并行，最后把输出做加法，得到 </a:t>
            </a:r>
            <a:r>
              <a:rPr lang="en-US" altLang="zh-CN" dirty="0"/>
              <a:t>Z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16661-BA7A-ED40-A16F-E06099FCE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5" y="3240908"/>
            <a:ext cx="8768997" cy="237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514A0F-6303-094D-B60C-9E0E3844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32A024-5360-DD49-8465-41B184E9C4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095510" cy="4994910"/>
          </a:xfrm>
        </p:spPr>
        <p:txBody>
          <a:bodyPr/>
          <a:lstStyle/>
          <a:p>
            <a:r>
              <a:rPr lang="zh-CN" altLang="en-US" sz="1600" dirty="0"/>
              <a:t>但是每个</a:t>
            </a:r>
            <a:r>
              <a:rPr lang="en-US" altLang="zh-CN" sz="1600" dirty="0"/>
              <a:t>split</a:t>
            </a:r>
            <a:r>
              <a:rPr lang="zh-CN" altLang="en-US" sz="1600" dirty="0"/>
              <a:t>会导致两次额外的通信（前向传播和后向传播各一次，下面只给出了前向传播）。因为对于第二行来说，其输入</a:t>
            </a:r>
            <a:r>
              <a:rPr lang="en-US" altLang="zh-CN" sz="1600" dirty="0"/>
              <a:t>Y</a:t>
            </a:r>
            <a:r>
              <a:rPr lang="zh-CN" altLang="en-US" sz="1600" dirty="0"/>
              <a:t>其实本质是 </a:t>
            </a:r>
            <a:r>
              <a:rPr lang="en-US" altLang="zh-CN" sz="1600" dirty="0"/>
              <a:t>XA1</a:t>
            </a:r>
            <a:r>
              <a:rPr lang="zh-CN" altLang="en-US" sz="1600" dirty="0"/>
              <a:t>，</a:t>
            </a:r>
            <a:r>
              <a:rPr lang="en-US" altLang="zh-CN" sz="1600" dirty="0"/>
              <a:t>XA2</a:t>
            </a:r>
            <a:r>
              <a:rPr lang="zh-CN" altLang="en-US" sz="1600" dirty="0"/>
              <a:t>并行的，所以为了降低通信量，我们可以把数据通信延后或者干脆取消通信，就是把第一行最后的 </a:t>
            </a:r>
            <a:r>
              <a:rPr lang="en-US" altLang="zh-CN" sz="1600" dirty="0" err="1"/>
              <a:t>all_gather</a:t>
            </a:r>
            <a:r>
              <a:rPr lang="en-US" altLang="zh-CN" sz="1600" dirty="0"/>
              <a:t> </a:t>
            </a:r>
            <a:r>
              <a:rPr lang="zh-CN" altLang="en-US" sz="1600" dirty="0"/>
              <a:t>和第二行最初的 </a:t>
            </a:r>
            <a:r>
              <a:rPr lang="en-US" altLang="zh-CN" sz="1600" dirty="0"/>
              <a:t>split </a:t>
            </a:r>
            <a:r>
              <a:rPr lang="zh-CN" altLang="en-US" sz="1600" dirty="0"/>
              <a:t>省略掉，这其实就是数学上的传递性和结合律（局部和之和为全局和）。于是我们就得到了论文之中的第二种方案。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A4BF9D-F34B-2840-BC60-58BD2A3F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41" y="1960179"/>
            <a:ext cx="6159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0" dirty="0"/>
              <a:t>Mathematical Principles</a:t>
            </a:r>
            <a:r>
              <a:rPr kumimoji="1" lang="zh-CN" altLang="en-US" sz="3200" b="0" dirty="0"/>
              <a:t> 数学原理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5A852-DAF0-9E49-A79D-A1B92C0260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张量切分方式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29DA7F-2E6F-DE48-904D-B12201D4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921" y="1849297"/>
            <a:ext cx="8724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C3549-2A98-6F49-BA0B-13016D82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0" dirty="0"/>
              <a:t>Mathematical Principles</a:t>
            </a:r>
            <a:r>
              <a:rPr kumimoji="1" lang="zh-CN" altLang="en-US" sz="3200" b="0" dirty="0"/>
              <a:t> 数学原理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05A852-DAF0-9E49-A79D-A1B92C026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30887"/>
          </a:xfrm>
        </p:spPr>
        <p:txBody>
          <a:bodyPr/>
          <a:lstStyle/>
          <a:p>
            <a:r>
              <a:rPr lang="zh-CN" altLang="en-US" dirty="0"/>
              <a:t>利用分块矩阵计算法则，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将 </a:t>
            </a:r>
            <a:r>
              <a:rPr lang="en-US" altLang="zh-CN" dirty="0">
                <a:solidFill>
                  <a:srgbClr val="59595A"/>
                </a:solidFill>
                <a:latin typeface="Gill Sans MT" panose="020B0502020104020203" pitchFamily="34" charset="0"/>
              </a:rPr>
              <a:t>A</a:t>
            </a:r>
            <a:r>
              <a:rPr lang="zh-CN" altLang="en-US" dirty="0">
                <a:solidFill>
                  <a:srgbClr val="59595A"/>
                </a:solidFill>
                <a:latin typeface="Gill Sans MT" panose="020B0502020104020203" pitchFamily="34" charset="0"/>
              </a:rPr>
              <a:t> 分别做矩阵按列切分和按行切分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12F53B-4A36-644F-AF5F-091A735CDB09}"/>
                  </a:ext>
                </a:extLst>
              </p:cNvPr>
              <p:cNvSpPr txBox="1"/>
              <p:nvPr/>
            </p:nvSpPr>
            <p:spPr>
              <a:xfrm>
                <a:off x="4998210" y="2204864"/>
                <a:ext cx="1244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512F53B-4A36-644F-AF5F-091A735C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10" y="2204864"/>
                <a:ext cx="1244187" cy="430887"/>
              </a:xfrm>
              <a:prstGeom prst="rect">
                <a:avLst/>
              </a:prstGeom>
              <a:blipFill>
                <a:blip r:embed="rId2"/>
                <a:stretch>
                  <a:fillRect l="-6061" r="-4040"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28BB4-37A6-244E-BF91-E720E8242B39}"/>
                  </a:ext>
                </a:extLst>
              </p:cNvPr>
              <p:cNvSpPr txBox="1"/>
              <p:nvPr/>
            </p:nvSpPr>
            <p:spPr>
              <a:xfrm>
                <a:off x="3722117" y="3429000"/>
                <a:ext cx="49997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i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2228BB4-37A6-244E-BF91-E720E8242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17" y="3429000"/>
                <a:ext cx="4999702" cy="430887"/>
              </a:xfrm>
              <a:prstGeom prst="rect">
                <a:avLst/>
              </a:prstGeom>
              <a:blipFill>
                <a:blip r:embed="rId3"/>
                <a:stretch>
                  <a:fillRect l="-1013" r="-759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9F51F-D1EE-E143-9388-07EF54C4EE61}"/>
                  </a:ext>
                </a:extLst>
              </p:cNvPr>
              <p:cNvSpPr txBox="1"/>
              <p:nvPr/>
            </p:nvSpPr>
            <p:spPr>
              <a:xfrm>
                <a:off x="3217594" y="4647377"/>
                <a:ext cx="5815566" cy="797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sz="2800" b="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9F51F-D1EE-E143-9388-07EF54C4E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594" y="4647377"/>
                <a:ext cx="5815566" cy="797847"/>
              </a:xfrm>
              <a:prstGeom prst="rect">
                <a:avLst/>
              </a:prstGeom>
              <a:blipFill>
                <a:blip r:embed="rId4"/>
                <a:stretch>
                  <a:fillRect t="-1563" r="-654"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18301727-DE3B-A149-B9D2-072EA61F6CF8}"/>
              </a:ext>
            </a:extLst>
          </p:cNvPr>
          <p:cNvSpPr/>
          <p:nvPr/>
        </p:nvSpPr>
        <p:spPr>
          <a:xfrm>
            <a:off x="1633885" y="342900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列切分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08AB4D-2AB8-5544-B54F-50A82F735AD7}"/>
              </a:ext>
            </a:extLst>
          </p:cNvPr>
          <p:cNvSpPr/>
          <p:nvPr/>
        </p:nvSpPr>
        <p:spPr>
          <a:xfrm>
            <a:off x="1644631" y="486446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A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 行切分</a:t>
            </a:r>
          </a:p>
        </p:txBody>
      </p:sp>
    </p:spTree>
    <p:extLst>
      <p:ext uri="{BB962C8B-B14F-4D97-AF65-F5344CB8AC3E}">
        <p14:creationId xmlns:p14="http://schemas.microsoft.com/office/powerpoint/2010/main" val="40487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32421</TotalTime>
  <Words>728</Words>
  <Application>Microsoft Macintosh PowerPoint</Application>
  <PresentationFormat>自定义</PresentationFormat>
  <Paragraphs>113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PowerPoint 演示文稿</vt:lpstr>
      <vt:lpstr>PowerPoint 演示文稿</vt:lpstr>
      <vt:lpstr>Mathematical Principles 数学原理</vt:lpstr>
      <vt:lpstr>Mathematical Principles 数学原理</vt:lpstr>
      <vt:lpstr>MatMul 矩阵乘算子并行</vt:lpstr>
      <vt:lpstr>MatMul 矩阵乘算子并行</vt:lpstr>
      <vt:lpstr>Transformer: MLP</vt:lpstr>
      <vt:lpstr>Transformer: MLP</vt:lpstr>
      <vt:lpstr>Transformer: MLP</vt:lpstr>
      <vt:lpstr>Transformer: Self-Attention</vt:lpstr>
      <vt:lpstr>PowerPoint 演示文稿</vt:lpstr>
      <vt:lpstr>PowerPoint 演示文稿</vt:lpstr>
      <vt:lpstr>PowerPoint 演示文稿</vt:lpstr>
      <vt:lpstr>前向传播</vt:lpstr>
      <vt:lpstr>反向传播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11166</cp:revision>
  <cp:lastPrinted>2023-09-08T09:14:01Z</cp:lastPrinted>
  <dcterms:created xsi:type="dcterms:W3CDTF">2020-08-28T08:44:19Z</dcterms:created>
  <dcterms:modified xsi:type="dcterms:W3CDTF">2024-04-02T09:25:23Z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